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udio/unknown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0" r:id="rId3"/>
    <p:sldId id="257" r:id="rId4"/>
    <p:sldId id="258" r:id="rId5"/>
    <p:sldId id="259" r:id="rId6"/>
    <p:sldId id="273" r:id="rId7"/>
    <p:sldId id="261" r:id="rId8"/>
    <p:sldId id="274" r:id="rId9"/>
    <p:sldId id="275" r:id="rId10"/>
    <p:sldId id="27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45" autoAdjust="0"/>
    <p:restoredTop sz="94660"/>
  </p:normalViewPr>
  <p:slideViewPr>
    <p:cSldViewPr snapToGrid="0">
      <p:cViewPr>
        <p:scale>
          <a:sx n="40" d="100"/>
          <a:sy n="40" d="100"/>
        </p:scale>
        <p:origin x="-816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5664F-6836-5B4B-92CB-2191A90ACDEF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76294-C9EC-FF4F-9D51-50B88C55A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9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10370-843A-42AD-875D-3919A19446AC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9B0FB-1721-483C-90E1-28A48441C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3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846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6944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121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520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180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3518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9122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057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405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1.bin"/><Relationship Id="rId3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5.png"/><Relationship Id="rId5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6.jpeg"/><Relationship Id="rId5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7.jpg"/><Relationship Id="rId5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49" y="1674416"/>
            <a:ext cx="3172675" cy="17449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563" y="1900571"/>
            <a:ext cx="6552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CERT Educational Series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6563" y="2546902"/>
            <a:ext cx="6730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Greg Monty PhD, Vicki Foust PhD, and Elizabeth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Keele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M.Ed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Heat </a:t>
            </a:r>
            <a:r>
              <a:rPr lang="en-US" sz="4400" b="1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Transfer Enrichment II, </a:t>
            </a:r>
          </a:p>
          <a:p>
            <a:pPr algn="ctr"/>
            <a:r>
              <a:rPr lang="en-US" sz="4400" b="1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Heat </a:t>
            </a:r>
            <a:r>
              <a:rPr lang="en-US" sz="4400" b="1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Equation, Weather Impacts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latin typeface="Arial" charset="0"/>
                <a:ea typeface="Arial" charset="0"/>
                <a:cs typeface="Arial" charset="0"/>
              </a:rPr>
              <a:t>Climate Change Impact: 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05786" y="2506665"/>
            <a:ext cx="10121014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If Climate Change makes the ocean warmer, the  temperature will rise. </a:t>
            </a:r>
          </a:p>
          <a:p>
            <a:pPr marL="0" indent="0">
              <a:buNone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	The warmer water will have more </a:t>
            </a:r>
            <a:r>
              <a:rPr lang="en-US" sz="3200" b="1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Arial" charset="0"/>
                <a:ea typeface="Arial" charset="0"/>
                <a:cs typeface="Arial" charset="0"/>
              </a:rPr>
              <a:t>Heat Energy.</a:t>
            </a:r>
          </a:p>
          <a:p>
            <a:pPr marL="0" indent="0">
              <a:buNone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happens if there is a larger temperature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difference between warmer oceans and cool air?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914377" lvl="2" indent="0">
              <a:buNone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Stronger storms are 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expected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8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209" y="3227980"/>
            <a:ext cx="10013545" cy="1767102"/>
          </a:xfrm>
        </p:spPr>
        <p:txBody>
          <a:bodyPr>
            <a:normAutofit/>
          </a:bodyPr>
          <a:lstStyle/>
          <a:p>
            <a:pPr marL="458776" indent="0" algn="ctr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participating in the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209" y="3969824"/>
            <a:ext cx="10204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CERT Educational </a:t>
            </a:r>
            <a:r>
              <a:rPr lang="en-US" sz="36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Series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Heat Transfer Enrichment II: </a:t>
            </a:r>
            <a:endParaRPr lang="en-US" sz="36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Heat Equation, Weather Impacts</a:t>
            </a:r>
            <a:endParaRPr lang="en-US" sz="36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ial" charset="0"/>
                <a:ea typeface="Arial" charset="0"/>
                <a:cs typeface="Arial" charset="0"/>
              </a:rPr>
              <a:t>Heat </a:t>
            </a:r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Equation development</a:t>
            </a: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72141"/>
            <a:ext cx="118836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If you have a material, and you wish to know how much heat will be needed to change that materials temperature,</a:t>
            </a:r>
          </a:p>
          <a:p>
            <a:pPr algn="ctr"/>
            <a:endParaRPr lang="en-US" sz="36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What factors do you need to know to calculate the heat needed?</a:t>
            </a:r>
          </a:p>
          <a:p>
            <a:pPr algn="ctr"/>
            <a:endParaRPr lang="en-US" sz="36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Let’s take a closer look</a:t>
            </a:r>
            <a:r>
              <a:rPr lang="mr-IN" sz="3600" b="1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3600" b="1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7553323" y="4769482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13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100781" y="2641829"/>
            <a:ext cx="3193401" cy="2381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ial" charset="0"/>
                <a:ea typeface="Arial" charset="0"/>
                <a:cs typeface="Arial" charset="0"/>
              </a:rPr>
              <a:t>Mass of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2368" y="5525613"/>
            <a:ext cx="6161372" cy="7867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>
                <a:latin typeface="Arial" charset="0"/>
                <a:ea typeface="Arial" charset="0"/>
                <a:cs typeface="Arial" charset="0"/>
              </a:rPr>
              <a:t>HEAT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depends on</a:t>
            </a:r>
            <a:r>
              <a:rPr lang="en-US" sz="3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Mass of Material</a:t>
            </a:r>
          </a:p>
          <a:p>
            <a:pPr marL="0" indent="0">
              <a:buNone/>
            </a:pPr>
            <a:r>
              <a:rPr lang="en-US" sz="2000" dirty="0"/>
              <a:t>                            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79176" y="3138080"/>
            <a:ext cx="2847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 </a:t>
            </a:r>
            <a:r>
              <a:rPr lang="en-US" b="1" kern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different masses of water require  </a:t>
            </a:r>
            <a:endParaRPr lang="en-US" b="1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en-US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different amounts of </a:t>
            </a:r>
            <a:r>
              <a:rPr lang="en-US" b="1" kern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heat energy to change their temperature the same amount?</a:t>
            </a:r>
            <a:endParaRPr lang="en-US" b="1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804" y="2489627"/>
            <a:ext cx="5005250" cy="2773920"/>
          </a:xfrm>
          <a:prstGeom prst="rect">
            <a:avLst/>
          </a:prstGeom>
        </p:spPr>
      </p:pic>
      <p:sp>
        <p:nvSpPr>
          <p:cNvPr id="7" name="Sun 6"/>
          <p:cNvSpPr/>
          <p:nvPr/>
        </p:nvSpPr>
        <p:spPr>
          <a:xfrm>
            <a:off x="9465859" y="4607608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15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2" grpId="0"/>
          <p:bldP spid="18" grpId="0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2" grpId="0"/>
          <p:bldP spid="18" grpId="0"/>
          <p:bldP spid="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0322" y="753228"/>
            <a:ext cx="9613861" cy="1080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7834" y="2602908"/>
            <a:ext cx="2789123" cy="21738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  	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0614" y="2945385"/>
            <a:ext cx="2603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Given equivalent masses, will </a:t>
            </a:r>
            <a:r>
              <a:rPr lang="en-US" b="1" kern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different temperature changes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require </a:t>
            </a:r>
            <a:r>
              <a:rPr lang="en-US" b="1" kern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ifferent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heat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energy to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be applied?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72" y="782736"/>
            <a:ext cx="9613861" cy="1080939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" charset="0"/>
                <a:ea typeface="Arial" charset="0"/>
                <a:cs typeface="Arial" charset="0"/>
              </a:rPr>
              <a:t>Change of Temperature</a:t>
            </a:r>
            <a:endParaRPr lang="en-US" sz="5400" dirty="0"/>
          </a:p>
        </p:txBody>
      </p:sp>
      <p:sp>
        <p:nvSpPr>
          <p:cNvPr id="21" name="Content Placeholder 2"/>
          <p:cNvSpPr>
            <a:spLocks noGrp="1"/>
          </p:cNvSpPr>
          <p:nvPr>
            <p:ph idx="4294967295"/>
          </p:nvPr>
        </p:nvSpPr>
        <p:spPr>
          <a:xfrm>
            <a:off x="2478506" y="5907646"/>
            <a:ext cx="9178656" cy="954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HEAT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depends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Change of Temperature</a:t>
            </a:r>
          </a:p>
          <a:p>
            <a:pPr marL="0" indent="0">
              <a:buNone/>
            </a:pPr>
            <a:r>
              <a:rPr lang="en-US" sz="2000" dirty="0"/>
              <a:t>                            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2" t="12035" r="19751" b="13561"/>
          <a:stretch/>
        </p:blipFill>
        <p:spPr>
          <a:xfrm>
            <a:off x="2129885" y="2244401"/>
            <a:ext cx="3534936" cy="3401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0859" y="2344740"/>
            <a:ext cx="727416" cy="2616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55 ℃</a:t>
            </a:r>
          </a:p>
        </p:txBody>
      </p:sp>
      <p:sp>
        <p:nvSpPr>
          <p:cNvPr id="9" name="Sun 8"/>
          <p:cNvSpPr/>
          <p:nvPr/>
        </p:nvSpPr>
        <p:spPr>
          <a:xfrm>
            <a:off x="9055131" y="4452790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6393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9" grpId="0"/>
          <p:bldP spid="2" grpId="0"/>
          <p:bldP spid="3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9" grpId="0"/>
          <p:bldP spid="2" grpId="0"/>
          <p:bldP spid="3" grpId="0" animBg="1"/>
          <p:bldP spid="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877594" y="2617433"/>
            <a:ext cx="3049120" cy="20337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54880" y="2819058"/>
            <a:ext cx="2494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 </a:t>
            </a:r>
            <a:r>
              <a:rPr lang="en-US" b="1" kern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change </a:t>
            </a:r>
            <a:r>
              <a:rPr lang="en-US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 </a:t>
            </a:r>
          </a:p>
          <a:p>
            <a:pPr lvl="0">
              <a:defRPr/>
            </a:pPr>
            <a:r>
              <a:rPr lang="en-US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temperature require </a:t>
            </a:r>
          </a:p>
          <a:p>
            <a:pPr lvl="0">
              <a:defRPr/>
            </a:pPr>
            <a:r>
              <a:rPr lang="en-US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different amounts of </a:t>
            </a:r>
            <a:r>
              <a:rPr lang="en-US" b="1" kern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heat energy for different materials?</a:t>
            </a:r>
            <a:endParaRPr lang="en-US" b="1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6824" y="6004186"/>
            <a:ext cx="11256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HEAT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depends on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Specific</a:t>
            </a:r>
            <a:r>
              <a:rPr lang="en-US" sz="2400" b="1" kern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Heat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of Material (t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ype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of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material)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380" y="784727"/>
            <a:ext cx="9613861" cy="108093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charset="0"/>
                <a:ea typeface="Arial" charset="0"/>
                <a:cs typeface="Arial" charset="0"/>
              </a:rPr>
              <a:t>Type of Material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t="25206" r="13971" b="25514"/>
          <a:stretch/>
        </p:blipFill>
        <p:spPr>
          <a:xfrm>
            <a:off x="1118056" y="2363203"/>
            <a:ext cx="4739270" cy="2580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62667" y="5004539"/>
            <a:ext cx="427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charset="0"/>
                <a:ea typeface="Arial" charset="0"/>
                <a:cs typeface="Arial" charset="0"/>
              </a:rPr>
              <a:t>NOTE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: Every material has a defined specific heat. (</a:t>
            </a:r>
            <a:r>
              <a:rPr lang="en-US" b="1" kern="0" dirty="0" smtClean="0">
                <a:latin typeface="Arial" charset="0"/>
                <a:ea typeface="Arial" charset="0"/>
                <a:cs typeface="Arial" charset="0"/>
              </a:rPr>
              <a:t>calorie/g-ºC)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8237361" y="4341733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48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3" grpId="0"/>
          <p:bldP spid="2" grpId="0"/>
          <p:bldP spid="4" grpId="0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3" grpId="0"/>
          <p:bldP spid="2" grpId="0"/>
          <p:bldP spid="4" grpId="0"/>
          <p:bldP spid="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77291"/>
            <a:ext cx="9613861" cy="1080938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Heat Equation development</a:t>
            </a: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6054"/>
            <a:ext cx="118836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HEAT (calories or Joules) is dependent on:</a:t>
            </a:r>
          </a:p>
          <a:p>
            <a:pPr algn="ctr"/>
            <a:endParaRPr lang="en-US" sz="3600" b="1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Material Mass;</a:t>
            </a:r>
          </a:p>
          <a:p>
            <a:pPr algn="ctr"/>
            <a:endParaRPr lang="en-US" sz="3600" b="1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Change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Temperature; and</a:t>
            </a:r>
          </a:p>
          <a:p>
            <a:pPr algn="ctr"/>
            <a:endParaRPr lang="en-US" sz="36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Type of Material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(specific heat of a material)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42296" y="1990820"/>
            <a:ext cx="10949704" cy="3508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012950" lvl="0" indent="-2012950">
              <a:spcAft>
                <a:spcPts val="1800"/>
              </a:spcAft>
              <a:defRPr/>
            </a:pPr>
            <a:r>
              <a:rPr lang="en-US" sz="3600" kern="0" dirty="0">
                <a:latin typeface="Arial" charset="0"/>
                <a:ea typeface="Arial" charset="0"/>
                <a:cs typeface="Arial" charset="0"/>
              </a:rPr>
              <a:t>Example: Calculate the heat </a:t>
            </a:r>
            <a:r>
              <a:rPr lang="en-US" sz="3600" kern="0" dirty="0" smtClean="0">
                <a:latin typeface="Arial" charset="0"/>
                <a:ea typeface="Arial" charset="0"/>
                <a:cs typeface="Arial" charset="0"/>
              </a:rPr>
              <a:t>transferred in Heat Transfer Experiment </a:t>
            </a:r>
          </a:p>
          <a:p>
            <a:pPr marL="2012950" lvl="0" indent="-2012950">
              <a:spcAft>
                <a:spcPts val="1800"/>
              </a:spcAft>
              <a:defRPr/>
            </a:pPr>
            <a:r>
              <a:rPr lang="en-US" sz="3600" kern="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3600" kern="0" dirty="0" smtClean="0">
                <a:latin typeface="Arial" charset="0"/>
                <a:ea typeface="Arial" charset="0"/>
                <a:cs typeface="Arial" charset="0"/>
              </a:rPr>
              <a:t>(Hot A cup to Cold B cup)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574675" lvl="4" indent="-455613"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latin typeface="Arial" charset="0"/>
                <a:ea typeface="Arial" charset="0"/>
                <a:cs typeface="Arial" charset="0"/>
              </a:rPr>
              <a:t>57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(mass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) (about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2 ounces in </a:t>
            </a:r>
            <a:r>
              <a:rPr lang="en-US" sz="2800" kern="0" dirty="0" smtClean="0">
                <a:latin typeface="Arial" charset="0"/>
                <a:ea typeface="Arial" charset="0"/>
                <a:cs typeface="Arial" charset="0"/>
              </a:rPr>
              <a:t>B cup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574675" marR="0" lvl="4" indent="-455613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ºC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(change in temperature)</a:t>
            </a:r>
          </a:p>
          <a:p>
            <a:pPr marL="574675" marR="0" lvl="4" indent="-4556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calorie/g-ºC (specific heat)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0818" y="5686319"/>
            <a:ext cx="10791056" cy="919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1400" kern="0" dirty="0">
              <a:latin typeface="Arial" charset="0"/>
              <a:ea typeface="Arial" charset="0"/>
              <a:cs typeface="Arial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HEAT TRANSFERRED = </a:t>
            </a:r>
            <a:r>
              <a:rPr lang="en-US" sz="2800" kern="0" dirty="0" smtClean="0">
                <a:latin typeface="Arial" charset="0"/>
                <a:ea typeface="Arial" charset="0"/>
                <a:cs typeface="Arial" charset="0"/>
              </a:rPr>
              <a:t>57g </a:t>
            </a: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x </a:t>
            </a:r>
            <a:r>
              <a:rPr lang="en-US" sz="2800" kern="0" dirty="0" smtClean="0">
                <a:latin typeface="Arial" charset="0"/>
                <a:ea typeface="Arial" charset="0"/>
                <a:cs typeface="Arial" charset="0"/>
              </a:rPr>
              <a:t>3ºC </a:t>
            </a: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x 1 </a:t>
            </a:r>
            <a:r>
              <a:rPr lang="en-US" sz="2800" kern="0" dirty="0" smtClean="0">
                <a:latin typeface="Arial" charset="0"/>
                <a:ea typeface="Arial" charset="0"/>
                <a:cs typeface="Arial" charset="0"/>
              </a:rPr>
              <a:t>calorie/g-ºC = 171 calories</a:t>
            </a:r>
            <a:endParaRPr lang="en-US" sz="4000" u="sng" kern="0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955" y="544270"/>
            <a:ext cx="101812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6925" indent="-2066925">
              <a:defRPr/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HEAT </a:t>
            </a: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Material Mass  </a:t>
            </a: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x Change 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in Temperature x </a:t>
            </a: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Specific Heat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5498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10318" y="2095500"/>
            <a:ext cx="9498341" cy="42037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What happens to hurricane strength when it crosses warm water?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Picks up heat energy from the water 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This happens because there is a temperature difference (warmer water, colder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air in higher-altitude hurricane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1828755" lvl="4" indent="0">
              <a:spcAft>
                <a:spcPts val="600"/>
              </a:spcAft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What happens to Hurricane Strength when it goes over land?</a:t>
            </a:r>
          </a:p>
          <a:p>
            <a:pPr marL="1147763" lvl="3" indent="-257175">
              <a:spcAft>
                <a:spcPts val="600"/>
              </a:spcAft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Loses Energy (from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cooler, drier air, and friction)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80224" y="530754"/>
            <a:ext cx="9379784" cy="145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Differences Change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Hurricane Strength</a:t>
            </a:r>
          </a:p>
        </p:txBody>
      </p:sp>
    </p:spTree>
    <p:extLst>
      <p:ext uri="{BB962C8B-B14F-4D97-AF65-F5344CB8AC3E}">
        <p14:creationId xmlns:p14="http://schemas.microsoft.com/office/powerpoint/2010/main" val="14036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ial" charset="0"/>
                <a:ea typeface="Arial" charset="0"/>
                <a:cs typeface="Arial" charset="0"/>
              </a:rPr>
              <a:t>Hurricane Matthew </a:t>
            </a:r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Energy, 2016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47679" y="2167340"/>
            <a:ext cx="6226077" cy="4274403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happened to the strength of Matthew when in the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Carribean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928688" indent="-928688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ANSWER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 It gained strength over warm water.</a:t>
            </a:r>
          </a:p>
          <a:p>
            <a:pPr marL="17463" indent="-17463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happened as Matthew moved north to Florida?</a:t>
            </a:r>
          </a:p>
          <a:p>
            <a:pPr marL="928688" indent="-928688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ANSWER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 It decreased strength as waters got cooler.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happened to the strength when Matthew hit land 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in SC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928688" indent="-928688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ANSWER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 It lost strength (down to a category 1).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857" t="24109" r="13515" b="12903"/>
          <a:stretch/>
        </p:blipFill>
        <p:spPr>
          <a:xfrm>
            <a:off x="6967898" y="2167340"/>
            <a:ext cx="5048424" cy="460757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0022541" y="4894729"/>
            <a:ext cx="1398494" cy="10936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21035" y="4697506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80206" y="5626242"/>
            <a:ext cx="924720" cy="559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8757" y="5441576"/>
            <a:ext cx="79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CAT 5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629166" y="4697506"/>
            <a:ext cx="427768" cy="1972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87424" y="4697506"/>
            <a:ext cx="79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CAT 4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858554" y="3621741"/>
            <a:ext cx="2163987" cy="4649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22541" y="3463649"/>
            <a:ext cx="79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CAT 3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92219" y="2711838"/>
            <a:ext cx="143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CAT 1 LAND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82628" y="2989427"/>
            <a:ext cx="417518" cy="2276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1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4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367</TotalTime>
  <Words>371</Words>
  <Application>Microsoft Macintosh PowerPoint</Application>
  <PresentationFormat>Widescreen</PresentationFormat>
  <Paragraphs>81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Trebuchet MS</vt:lpstr>
      <vt:lpstr>Arial</vt:lpstr>
      <vt:lpstr>Berlin</vt:lpstr>
      <vt:lpstr>PowerPoint Presentation</vt:lpstr>
      <vt:lpstr>Heat Equation development</vt:lpstr>
      <vt:lpstr>Mass of Material</vt:lpstr>
      <vt:lpstr>Change of Temperature</vt:lpstr>
      <vt:lpstr>Type of Material</vt:lpstr>
      <vt:lpstr>Heat Equation development</vt:lpstr>
      <vt:lpstr>PowerPoint Presentation</vt:lpstr>
      <vt:lpstr>PowerPoint Presentation</vt:lpstr>
      <vt:lpstr>Hurricane Matthew Energy, 2016</vt:lpstr>
      <vt:lpstr>Climate Change Impact: Storms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Davis</dc:creator>
  <cp:lastModifiedBy>Gregory H. Monty</cp:lastModifiedBy>
  <cp:revision>20</cp:revision>
  <cp:lastPrinted>2017-08-23T19:44:47Z</cp:lastPrinted>
  <dcterms:created xsi:type="dcterms:W3CDTF">2017-04-27T19:03:32Z</dcterms:created>
  <dcterms:modified xsi:type="dcterms:W3CDTF">2017-08-24T13:18:12Z</dcterms:modified>
</cp:coreProperties>
</file>